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5"/>
  </p:sldMasterIdLst>
  <p:notesMasterIdLst>
    <p:notesMasterId r:id="rId37"/>
  </p:notesMasterIdLst>
  <p:handoutMasterIdLst>
    <p:handoutMasterId r:id="rId38"/>
  </p:handout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6" r:id="rId28"/>
    <p:sldId id="279" r:id="rId29"/>
    <p:sldId id="280" r:id="rId30"/>
    <p:sldId id="281" r:id="rId31"/>
    <p:sldId id="282" r:id="rId32"/>
    <p:sldId id="283" r:id="rId33"/>
    <p:sldId id="287" r:id="rId34"/>
    <p:sldId id="284" r:id="rId35"/>
    <p:sldId id="285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547" autoAdjust="0"/>
  </p:normalViewPr>
  <p:slideViewPr>
    <p:cSldViewPr>
      <p:cViewPr varScale="1">
        <p:scale>
          <a:sx n="69" d="100"/>
          <a:sy n="69" d="100"/>
        </p:scale>
        <p:origin x="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92450-6828-4822-BEC3-7DF2EE5390B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8A07-A51F-475E-98A9-2583196A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536A2D-98B8-4FBF-9F39-2ADC0EDA30D0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73B741-688E-4A5E-BF58-5895AAEB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4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31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2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9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6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8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9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4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5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9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33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0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7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6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90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0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8D32-2957-43DB-9690-4F6DDD2BD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58BA6A1-47FB-4374-8C72-62B33649A1D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478DDE-BD51-4B67-BF2C-40FD09F371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w@atg.wa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nathanM2@atg.wa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291" y="381000"/>
            <a:ext cx="7772400" cy="2895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TEETH WHITENING CHANGED THE LANDSCAPE OF STATE BOARD ACTIONS</a:t>
            </a:r>
            <a:endParaRPr lang="en-US" dirty="0"/>
          </a:p>
        </p:txBody>
      </p:sp>
      <p:pic>
        <p:nvPicPr>
          <p:cNvPr id="4" name="Picture 2" descr="C:\Users\JustinW\Downloads\teeth-whitening-300px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9" y="3602180"/>
            <a:ext cx="213360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715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Prepared by the Washington State Attorney General’s Office</a:t>
            </a:r>
          </a:p>
          <a:p>
            <a:r>
              <a:rPr lang="en-US" dirty="0" smtClean="0"/>
              <a:t>Last revised:  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063753" cy="316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North Carolina </a:t>
            </a:r>
            <a:r>
              <a:rPr lang="en-US" sz="2800" b="1" dirty="0"/>
              <a:t>Board of </a:t>
            </a:r>
            <a:r>
              <a:rPr lang="en-US" sz="2800" b="1" dirty="0" smtClean="0"/>
              <a:t>Dental Examiners</a:t>
            </a:r>
          </a:p>
          <a:p>
            <a:pPr lvl="1"/>
            <a:r>
              <a:rPr lang="en-US" sz="2400" dirty="0" smtClean="0"/>
              <a:t>6 of the 8 members were practicing dentists</a:t>
            </a:r>
          </a:p>
          <a:p>
            <a:pPr lvl="1"/>
            <a:r>
              <a:rPr lang="en-US" sz="2400" dirty="0" smtClean="0"/>
              <a:t>Decided that North Carolina’s dental practice act permitted </a:t>
            </a:r>
            <a:r>
              <a:rPr lang="en-US" sz="2400" dirty="0"/>
              <a:t>only </a:t>
            </a:r>
            <a:r>
              <a:rPr lang="en-US" sz="2400" dirty="0" smtClean="0"/>
              <a:t>dentists to whiten teeth</a:t>
            </a:r>
          </a:p>
          <a:p>
            <a:pPr lvl="1"/>
            <a:r>
              <a:rPr lang="en-US" sz="2400" dirty="0" smtClean="0"/>
              <a:t>Sent 47 </a:t>
            </a:r>
            <a:r>
              <a:rPr lang="en-US" sz="2400" dirty="0"/>
              <a:t>cease-and-desist letters to </a:t>
            </a:r>
            <a:r>
              <a:rPr lang="en-US" sz="2400" dirty="0" smtClean="0"/>
              <a:t>non-dentist teeth whiteners warning them to stop “all activity constituting the practice of dentistry”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NC Dental </a:t>
            </a:r>
            <a:r>
              <a:rPr lang="en-US" dirty="0" smtClean="0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229600" cy="316185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FTC</a:t>
            </a:r>
            <a:r>
              <a:rPr lang="en-US" dirty="0" smtClean="0"/>
              <a:t> sued the dental board for antitrust violations</a:t>
            </a:r>
          </a:p>
          <a:p>
            <a:r>
              <a:rPr lang="en-US" dirty="0" smtClean="0"/>
              <a:t>The </a:t>
            </a:r>
            <a:r>
              <a:rPr lang="en-US" b="1" dirty="0"/>
              <a:t>D</a:t>
            </a:r>
            <a:r>
              <a:rPr lang="en-US" b="1" dirty="0" smtClean="0"/>
              <a:t>ental </a:t>
            </a:r>
            <a:r>
              <a:rPr lang="en-US" b="1" dirty="0"/>
              <a:t>B</a:t>
            </a:r>
            <a:r>
              <a:rPr lang="en-US" b="1" dirty="0" smtClean="0"/>
              <a:t>oard </a:t>
            </a:r>
            <a:r>
              <a:rPr lang="en-US" dirty="0" smtClean="0"/>
              <a:t> tried to assert State </a:t>
            </a:r>
            <a:r>
              <a:rPr lang="en-US" dirty="0"/>
              <a:t>Action </a:t>
            </a:r>
            <a:r>
              <a:rPr lang="en-US" dirty="0" smtClean="0"/>
              <a:t>immunity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FTC</a:t>
            </a:r>
            <a:r>
              <a:rPr lang="en-US" dirty="0" smtClean="0"/>
              <a:t> countered that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(1) industry participants controlled the board</a:t>
            </a:r>
          </a:p>
          <a:p>
            <a:pPr marL="457200" lvl="1" indent="0">
              <a:buNone/>
            </a:pPr>
            <a:r>
              <a:rPr lang="en-US" sz="2400" dirty="0" smtClean="0"/>
              <a:t>	(2) no real State involvement in the board’s action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NC Dental</a:t>
            </a:r>
            <a:r>
              <a:rPr lang="en-US" b="1" dirty="0" smtClean="0"/>
              <a:t> </a:t>
            </a:r>
            <a:r>
              <a:rPr lang="en-US" dirty="0" smtClean="0"/>
              <a:t>Procedural History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77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A state </a:t>
            </a:r>
            <a:r>
              <a:rPr lang="en-US" dirty="0"/>
              <a:t>board on which a controlling number of decision-makers are active market participants is exempt from antitrust liability </a:t>
            </a:r>
            <a:r>
              <a:rPr lang="en-US" i="1" dirty="0"/>
              <a:t>only</a:t>
            </a:r>
            <a:r>
              <a:rPr lang="en-US" dirty="0"/>
              <a:t> where it has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/>
              <a:t>(1) acted in accordance with a clearly </a:t>
            </a:r>
            <a:r>
              <a:rPr lang="en-US" sz="2400" dirty="0" smtClean="0"/>
              <a:t>articulated</a:t>
            </a:r>
          </a:p>
          <a:p>
            <a:pPr marL="411480" lvl="1" indent="0">
              <a:buNone/>
            </a:pPr>
            <a:r>
              <a:rPr lang="en-US" sz="2400" dirty="0" smtClean="0"/>
              <a:t>           state </a:t>
            </a:r>
            <a:r>
              <a:rPr lang="en-US" sz="2400" dirty="0"/>
              <a:t>policy to allow the anti-competitive </a:t>
            </a:r>
            <a:r>
              <a:rPr lang="en-US" sz="2400" dirty="0" smtClean="0"/>
              <a:t>  </a:t>
            </a:r>
          </a:p>
          <a:p>
            <a:pPr marL="41148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conduct</a:t>
            </a:r>
            <a:r>
              <a:rPr lang="en-US" sz="2400" dirty="0"/>
              <a:t>; and </a:t>
            </a:r>
          </a:p>
          <a:p>
            <a:pPr lvl="1"/>
            <a:r>
              <a:rPr lang="en-US" sz="2400" dirty="0"/>
              <a:t>(2) received active state </a:t>
            </a:r>
            <a:r>
              <a:rPr lang="en-US" sz="2400" dirty="0" smtClean="0"/>
              <a:t>supervision</a:t>
            </a:r>
          </a:p>
          <a:p>
            <a:r>
              <a:rPr lang="en-US" dirty="0" smtClean="0"/>
              <a:t>Motion to dismiss denied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Supreme Court Holding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Tougher for boards made up of active market participants to have antitrust lawsuits dismissed early in litigation</a:t>
            </a:r>
          </a:p>
          <a:p>
            <a:r>
              <a:rPr lang="en-US" dirty="0" smtClean="0"/>
              <a:t>But </a:t>
            </a:r>
            <a:r>
              <a:rPr lang="en-US" b="1" i="1" dirty="0" smtClean="0"/>
              <a:t>no substantive change</a:t>
            </a:r>
            <a:r>
              <a:rPr lang="en-US" dirty="0" smtClean="0"/>
              <a:t> to the underlying antitrust law standards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the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a State empowers </a:t>
            </a:r>
            <a:r>
              <a:rPr lang="en-US" dirty="0"/>
              <a:t>a group of active market participants to decide who can participate in its market and on what </a:t>
            </a:r>
            <a:r>
              <a:rPr lang="en-US" dirty="0" smtClean="0"/>
              <a:t>terms, active state supervision is required </a:t>
            </a:r>
            <a:r>
              <a:rPr lang="en-US" dirty="0"/>
              <a:t>for antitrust </a:t>
            </a:r>
            <a:r>
              <a:rPr lang="en-US" dirty="0" smtClean="0"/>
              <a:t>exemption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NC Dental </a:t>
            </a:r>
            <a:r>
              <a:rPr lang="en-US" dirty="0" smtClean="0"/>
              <a:t>Takeaway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979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Invoking the State Action Exemption After </a:t>
            </a:r>
            <a:r>
              <a:rPr lang="en-US" i="1" dirty="0" smtClean="0"/>
              <a:t>NC Dental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6" y="2743201"/>
            <a:ext cx="47466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 member of the state regulatory board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“active market participant” </a:t>
            </a:r>
            <a:r>
              <a:rPr lang="en-US" dirty="0" smtClean="0">
                <a:solidFill>
                  <a:schemeClr val="tx1"/>
                </a:solidFill>
              </a:rPr>
              <a:t>where: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	(1)    the person is licensed by the board </a:t>
            </a:r>
            <a:r>
              <a:rPr lang="en-US" b="1" dirty="0" smtClean="0">
                <a:solidFill>
                  <a:schemeClr val="tx1"/>
                </a:solidFill>
              </a:rPr>
              <a:t>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	(2)     provides a service that is subject to the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regulatory authority of the board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Active Market Participant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Review </a:t>
            </a:r>
            <a:r>
              <a:rPr lang="en-US" b="1" dirty="0"/>
              <a:t>substance </a:t>
            </a:r>
            <a:r>
              <a:rPr lang="en-US" dirty="0"/>
              <a:t>of anticompetitive decision and compare to state policy</a:t>
            </a:r>
          </a:p>
          <a:p>
            <a:r>
              <a:rPr lang="en-US" b="1" dirty="0" smtClean="0"/>
              <a:t>Power </a:t>
            </a:r>
            <a:r>
              <a:rPr lang="en-US" b="1" dirty="0"/>
              <a:t>to veto </a:t>
            </a:r>
            <a:r>
              <a:rPr lang="en-US" dirty="0"/>
              <a:t>or modify particular decisions of the board to ensure they accord with state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Active Supervisor ≠ a </a:t>
            </a:r>
            <a:r>
              <a:rPr lang="en-US" dirty="0"/>
              <a:t>market </a:t>
            </a:r>
            <a:r>
              <a:rPr lang="en-US" dirty="0" smtClean="0"/>
              <a:t>participant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Active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A state attorney general or other state official providing advice to a board</a:t>
            </a:r>
          </a:p>
          <a:p>
            <a:r>
              <a:rPr lang="en-US" dirty="0" smtClean="0"/>
              <a:t>Approving actions that comply with procedural requirements of the APA</a:t>
            </a:r>
          </a:p>
          <a:p>
            <a:r>
              <a:rPr lang="en-US" dirty="0" smtClean="0"/>
              <a:t>No authority to disapprove anticompetitive acts that fail to accord with state policy</a:t>
            </a:r>
          </a:p>
          <a:p>
            <a:r>
              <a:rPr lang="en-US" dirty="0" smtClean="0"/>
              <a:t>Mere </a:t>
            </a:r>
            <a:r>
              <a:rPr lang="en-US" dirty="0"/>
              <a:t>potential for supervision not enough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Not Active Supervision?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supervisor should:</a:t>
            </a:r>
          </a:p>
          <a:p>
            <a:pPr lvl="1"/>
            <a:r>
              <a:rPr lang="en-US" sz="2400" b="1" dirty="0" smtClean="0"/>
              <a:t>Review the record </a:t>
            </a:r>
            <a:r>
              <a:rPr lang="en-US" sz="2400" dirty="0" smtClean="0"/>
              <a:t>created by the board and supplement if necessary</a:t>
            </a:r>
          </a:p>
          <a:p>
            <a:pPr lvl="1"/>
            <a:r>
              <a:rPr lang="en-US" sz="2400" b="1" dirty="0" smtClean="0"/>
              <a:t>De novo review </a:t>
            </a:r>
            <a:r>
              <a:rPr lang="en-US" sz="2400" dirty="0" smtClean="0"/>
              <a:t>of the substantive merits of the proposed board decision with respect to state policies</a:t>
            </a:r>
          </a:p>
          <a:p>
            <a:pPr lvl="1"/>
            <a:r>
              <a:rPr lang="en-US" sz="2400" b="1" dirty="0" smtClean="0"/>
              <a:t>Written decision </a:t>
            </a:r>
            <a:r>
              <a:rPr lang="en-US" sz="2400" dirty="0" smtClean="0"/>
              <a:t>approving, modifying or vetoing the proposed action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FTC Guidelines for Active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28194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North Carolina State Board of Dental Examiners </a:t>
            </a:r>
            <a:br>
              <a:rPr lang="en-US" sz="4000" i="1" dirty="0" smtClean="0"/>
            </a:br>
            <a:r>
              <a:rPr lang="en-US" sz="4000" i="1" dirty="0" smtClean="0"/>
              <a:t>v. Federal Trade Commission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sz="half" idx="4294967295"/>
          </p:nvPr>
        </p:nvSpPr>
        <p:spPr>
          <a:xfrm>
            <a:off x="304800" y="4811713"/>
            <a:ext cx="8534400" cy="1566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Decided </a:t>
            </a:r>
            <a:r>
              <a:rPr lang="en-US" sz="2800" dirty="0"/>
              <a:t>February 25, 2015,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by </a:t>
            </a:r>
            <a:r>
              <a:rPr lang="en-US" sz="2800" dirty="0"/>
              <a:t>the United States Supreme </a:t>
            </a:r>
            <a:r>
              <a:rPr lang="en-US" sz="2800" dirty="0" smtClean="0"/>
              <a:t>Court</a:t>
            </a:r>
          </a:p>
          <a:p>
            <a:pPr marL="0" indent="0" algn="ctr"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AutoShape 2" descr="Image result for north carolina dental board"/>
          <p:cNvSpPr>
            <a:spLocks noChangeAspect="1" noChangeArrowheads="1"/>
          </p:cNvSpPr>
          <p:nvPr/>
        </p:nvSpPr>
        <p:spPr bwMode="auto">
          <a:xfrm>
            <a:off x="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north carolina dental board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5400" y="2438400"/>
            <a:ext cx="6548617" cy="1685049"/>
            <a:chOff x="1066801" y="2209800"/>
            <a:chExt cx="6548617" cy="168504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1" y="2209800"/>
              <a:ext cx="1673873" cy="1685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68" y="2209800"/>
              <a:ext cx="16573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59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The clear articulation standard existed before </a:t>
            </a:r>
            <a:r>
              <a:rPr lang="en-US" i="1" dirty="0" smtClean="0"/>
              <a:t>NC Dental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dirty="0" smtClean="0"/>
              <a:t>was not the focus of decision</a:t>
            </a:r>
          </a:p>
          <a:p>
            <a:r>
              <a:rPr lang="en-US" dirty="0" smtClean="0"/>
              <a:t>Anticompetitive conduct must be a </a:t>
            </a:r>
            <a:r>
              <a:rPr lang="en-US" b="1" dirty="0"/>
              <a:t>foreseeable result </a:t>
            </a:r>
            <a:r>
              <a:rPr lang="en-US" dirty="0"/>
              <a:t>of state law authorizing the licensing or regulatory board’s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 smtClean="0"/>
              <a:t>Active supervision required to make sure board’s action is consistent with clearly articulated State policy to displace competition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Don’t Forgot About Clear Articulation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62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686800" cy="175146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What Does This Mean for Licensing and Regulatory Boards?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453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Pay </a:t>
            </a:r>
            <a:r>
              <a:rPr lang="en-US" dirty="0" smtClean="0"/>
              <a:t>attention </a:t>
            </a:r>
            <a:r>
              <a:rPr lang="en-US" dirty="0"/>
              <a:t>to possibility of </a:t>
            </a:r>
            <a:r>
              <a:rPr lang="en-US" dirty="0" smtClean="0"/>
              <a:t>anti-competitive effects when </a:t>
            </a:r>
            <a:r>
              <a:rPr lang="en-US" dirty="0"/>
              <a:t>an act, rule, regulation, or policy </a:t>
            </a:r>
            <a:r>
              <a:rPr lang="en-US" dirty="0" smtClean="0"/>
              <a:t>falls </a:t>
            </a:r>
            <a:r>
              <a:rPr lang="en-US" dirty="0"/>
              <a:t>into one or more of the following categories:</a:t>
            </a:r>
          </a:p>
          <a:p>
            <a:pPr lvl="1"/>
            <a:r>
              <a:rPr lang="en-US" dirty="0" smtClean="0"/>
              <a:t>Actions </a:t>
            </a:r>
            <a:r>
              <a:rPr lang="en-US" dirty="0"/>
              <a:t>affecting scope of practice;</a:t>
            </a:r>
          </a:p>
          <a:p>
            <a:pPr lvl="1"/>
            <a:r>
              <a:rPr lang="en-US" dirty="0"/>
              <a:t>Requirements for </a:t>
            </a:r>
            <a:r>
              <a:rPr lang="en-US" dirty="0" smtClean="0"/>
              <a:t>licensure, especially requirements designed to limit new entrants to the market;</a:t>
            </a:r>
            <a:endParaRPr lang="en-US" dirty="0"/>
          </a:p>
          <a:p>
            <a:pPr lvl="1"/>
            <a:r>
              <a:rPr lang="en-US" dirty="0"/>
              <a:t>Price regulations;</a:t>
            </a:r>
          </a:p>
          <a:p>
            <a:pPr lvl="1"/>
            <a:r>
              <a:rPr lang="en-US" dirty="0"/>
              <a:t>Restrictions on advertising or soliciting of customers</a:t>
            </a:r>
            <a:r>
              <a:rPr lang="en-US" dirty="0" smtClean="0"/>
              <a:t>; or</a:t>
            </a:r>
            <a:endParaRPr lang="en-US" dirty="0"/>
          </a:p>
          <a:p>
            <a:pPr lvl="1"/>
            <a:r>
              <a:rPr lang="en-US" dirty="0" smtClean="0"/>
              <a:t>Restrictions </a:t>
            </a:r>
            <a:r>
              <a:rPr lang="en-US" dirty="0"/>
              <a:t>on market participation (dealing with non-licensees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Pay </a:t>
            </a:r>
            <a:r>
              <a:rPr lang="en-US" dirty="0" smtClean="0"/>
              <a:t>Attention </a:t>
            </a:r>
            <a:r>
              <a:rPr lang="en-US" dirty="0"/>
              <a:t>to </a:t>
            </a:r>
            <a:r>
              <a:rPr lang="en-US" dirty="0" smtClean="0"/>
              <a:t>Competitive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regulatory board controlled by dentists excludes non-dentists from competing with dentists to provide teeth-whitening services</a:t>
            </a:r>
          </a:p>
          <a:p>
            <a:r>
              <a:rPr lang="en-US" dirty="0" smtClean="0"/>
              <a:t>A regulatory board controlled by accountants restricts the number of licenses that can be issued to a small and fixed number</a:t>
            </a:r>
          </a:p>
          <a:p>
            <a:r>
              <a:rPr lang="en-US" dirty="0" smtClean="0"/>
              <a:t>A regulatory board controlled by attorneys adopts a regulation that prohibits attorney advertising or deters attorneys from engaging in price competition.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2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3285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Reasonable </a:t>
            </a:r>
            <a:r>
              <a:rPr lang="en-US" dirty="0"/>
              <a:t>restraints on competition do not violate the antitrust laws, even where they injure the economic interests of a competitor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E.g., </a:t>
            </a:r>
            <a:r>
              <a:rPr lang="en-US" dirty="0" smtClean="0"/>
              <a:t>prohibiting fraudulent business practices</a:t>
            </a:r>
          </a:p>
          <a:p>
            <a:r>
              <a:rPr lang="en-US" dirty="0" smtClean="0"/>
              <a:t>Suspending the license of one competitor in a market with hundreds of service providers</a:t>
            </a:r>
          </a:p>
          <a:p>
            <a:r>
              <a:rPr lang="en-US" dirty="0" smtClean="0"/>
              <a:t>But pay attention to enforcement actions affecting multiple licensees.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 the clear</a:t>
            </a: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06442"/>
            <a:ext cx="3124200" cy="146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ministerial (non-discretionary) acts of a regulatory board engaged in good faith implementation of an anticompetitive statutory regime do not give rise to antitrust liability:</a:t>
            </a:r>
          </a:p>
          <a:p>
            <a:pPr lvl="1"/>
            <a:r>
              <a:rPr lang="en-US" dirty="0" smtClean="0"/>
              <a:t>For example, a board may decline to issue a license to an applicant who fails to submit the materials required by the statute.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in the clear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49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45505" cy="2780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initiation and prosecution of a lawsuit by a regulatory board does not give rise to antitrust liability</a:t>
            </a:r>
          </a:p>
          <a:p>
            <a:pPr lvl="1"/>
            <a:r>
              <a:rPr lang="en-US" sz="2400" i="1" dirty="0" smtClean="0"/>
              <a:t>E.g.</a:t>
            </a:r>
            <a:r>
              <a:rPr lang="en-US" sz="2400" dirty="0" smtClean="0"/>
              <a:t>, a lawsuit against a particular individual who is practicing without a license where a state statute authorizes the board to stop an unlicensed person from practicing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in the clear 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smtClean="0"/>
              <a:t>Chiropractor vs. Medical </a:t>
            </a:r>
            <a:r>
              <a:rPr lang="en-US" sz="7400" dirty="0"/>
              <a:t>Board (controlled </a:t>
            </a:r>
            <a:r>
              <a:rPr lang="en-US" sz="7400" dirty="0" smtClean="0"/>
              <a:t>by </a:t>
            </a:r>
            <a:r>
              <a:rPr lang="en-US" sz="7400" dirty="0"/>
              <a:t>medical </a:t>
            </a:r>
            <a:r>
              <a:rPr lang="en-US" sz="7400" dirty="0" smtClean="0"/>
              <a:t>physicians)</a:t>
            </a:r>
          </a:p>
          <a:p>
            <a:r>
              <a:rPr lang="en-US" sz="7400" b="1" dirty="0" smtClean="0"/>
              <a:t>Individual Chiropractor</a:t>
            </a:r>
            <a:r>
              <a:rPr lang="en-US" sz="7400" dirty="0" smtClean="0"/>
              <a:t> alleged conspiracy to improperly interpret Virginia statutes defining scope of chiropractic care to stifle competition</a:t>
            </a:r>
          </a:p>
          <a:p>
            <a:r>
              <a:rPr lang="en-US" sz="7400" dirty="0" smtClean="0"/>
              <a:t>No </a:t>
            </a:r>
            <a:r>
              <a:rPr lang="en-US" sz="7400" b="1" dirty="0" smtClean="0"/>
              <a:t>State Action </a:t>
            </a:r>
            <a:r>
              <a:rPr lang="en-US" sz="7400" dirty="0" smtClean="0"/>
              <a:t>exemption because no active supervision</a:t>
            </a:r>
          </a:p>
          <a:p>
            <a:r>
              <a:rPr lang="en-US" sz="7400" dirty="0" smtClean="0"/>
              <a:t>But board won on the merits—</a:t>
            </a:r>
            <a:r>
              <a:rPr lang="en-US" sz="7400" b="1" dirty="0" smtClean="0"/>
              <a:t>disciplinary action taken against single licensee did not harm competition</a:t>
            </a:r>
            <a:endParaRPr lang="en-US" sz="7400" dirty="0" smtClean="0"/>
          </a:p>
          <a:p>
            <a:pPr marL="0" indent="0">
              <a:buNone/>
            </a:pPr>
            <a:endParaRPr lang="en-US" sz="86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1684"/>
            <a:ext cx="6400800" cy="1694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Real-World Examples: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Virginia</a:t>
            </a:r>
            <a:br>
              <a:rPr lang="en-US" dirty="0" smtClean="0"/>
            </a:br>
            <a:endParaRPr lang="en-US" sz="2700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52650" cy="12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382000" cy="4996104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Allegation: standard of care rules limited competition from telehealth providers</a:t>
            </a:r>
          </a:p>
          <a:p>
            <a:r>
              <a:rPr lang="en-US" sz="2400" dirty="0" smtClean="0"/>
              <a:t>Board members sued in </a:t>
            </a:r>
            <a:r>
              <a:rPr lang="en-US" sz="2400" dirty="0"/>
              <a:t>official </a:t>
            </a:r>
            <a:r>
              <a:rPr lang="en-US" sz="2400" dirty="0" smtClean="0"/>
              <a:t>capacity and as individual market participants (individuals later dismissed)</a:t>
            </a:r>
            <a:endParaRPr lang="en-US" sz="2400" dirty="0"/>
          </a:p>
          <a:p>
            <a:r>
              <a:rPr lang="en-US" sz="2400" dirty="0" smtClean="0"/>
              <a:t>Trial court denied motion to dismiss: no active supervision</a:t>
            </a:r>
          </a:p>
          <a:p>
            <a:pPr>
              <a:tabLst>
                <a:tab pos="5486400" algn="l"/>
              </a:tabLst>
            </a:pPr>
            <a:r>
              <a:rPr lang="en-US" sz="2400" b="1" dirty="0" smtClean="0"/>
              <a:t>“Clear articulation” element was satisfied </a:t>
            </a:r>
            <a:r>
              <a:rPr lang="en-US" sz="2400" dirty="0" smtClean="0"/>
              <a:t>since the Texas Medical Practices Act authorizes the medical board to displace competition by regulating telemedicine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86975"/>
            <a:ext cx="6031205" cy="1447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Real-World Examples: Texas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05" y="152400"/>
            <a:ext cx="288419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Stymied competitors </a:t>
            </a:r>
            <a:r>
              <a:rPr lang="en-US" b="1" dirty="0" smtClean="0"/>
              <a:t>vs. </a:t>
            </a:r>
            <a:r>
              <a:rPr lang="en-US" dirty="0" smtClean="0"/>
              <a:t>board members in their individual capacities</a:t>
            </a:r>
          </a:p>
          <a:p>
            <a:r>
              <a:rPr lang="en-US" dirty="0" smtClean="0"/>
              <a:t>AG defends board members sued in their individual capacity</a:t>
            </a:r>
          </a:p>
          <a:p>
            <a:pPr lvl="1"/>
            <a:r>
              <a:rPr lang="en-US" sz="2400" dirty="0" smtClean="0"/>
              <a:t>if acts or omissions were </a:t>
            </a:r>
            <a:r>
              <a:rPr lang="en-US" sz="2400" b="1" dirty="0" smtClean="0"/>
              <a:t>within the scope of the board member’s official duties, or</a:t>
            </a:r>
          </a:p>
          <a:p>
            <a:pPr lvl="1"/>
            <a:r>
              <a:rPr lang="en-US" sz="2400" dirty="0" smtClean="0"/>
              <a:t>where the board member had </a:t>
            </a:r>
            <a:r>
              <a:rPr lang="en-US" sz="2400" b="1" dirty="0" smtClean="0"/>
              <a:t>a good faith belief </a:t>
            </a:r>
            <a:r>
              <a:rPr lang="en-US" sz="2400" dirty="0" smtClean="0"/>
              <a:t>that the acts or omissions were within the scope of official duties;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2434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Actions, Defense, Costs &amp; Judgment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9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Antitrust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5348"/>
            <a:ext cx="7315200" cy="465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581401"/>
          </a:xfrm>
        </p:spPr>
        <p:txBody>
          <a:bodyPr>
            <a:normAutofit/>
          </a:bodyPr>
          <a:lstStyle/>
          <a:p>
            <a:r>
              <a:rPr lang="en-US" dirty="0" smtClean="0"/>
              <a:t>Evaluate competitive effects</a:t>
            </a:r>
          </a:p>
          <a:p>
            <a:r>
              <a:rPr lang="en-US" dirty="0" smtClean="0"/>
              <a:t>Avoid anti-competitive actions</a:t>
            </a:r>
          </a:p>
          <a:p>
            <a:r>
              <a:rPr lang="en-US" dirty="0" smtClean="0"/>
              <a:t>Stay within the bounds of the regulatory authority delegated by the legislature </a:t>
            </a:r>
          </a:p>
          <a:p>
            <a:r>
              <a:rPr lang="en-US" dirty="0" smtClean="0"/>
              <a:t>Prepare for a potential increase in antitrust claims in response to board actions</a:t>
            </a:r>
          </a:p>
          <a:p>
            <a:r>
              <a:rPr lang="en-US" dirty="0" smtClean="0"/>
              <a:t>Legislative solution?  More active supervision?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So 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1175"/>
            <a:ext cx="7772400" cy="1470025"/>
          </a:xfrm>
        </p:spPr>
        <p:txBody>
          <a:bodyPr/>
          <a:lstStyle/>
          <a:p>
            <a:r>
              <a:rPr lang="en-US" dirty="0" smtClean="0"/>
              <a:t>Contact </a:t>
            </a:r>
            <a:r>
              <a:rPr lang="en-US" dirty="0"/>
              <a:t>I</a:t>
            </a:r>
            <a:r>
              <a:rPr lang="en-US" dirty="0" smtClean="0"/>
              <a:t>nformation: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629400" cy="243840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General questions may be directed to the Antitrust Division:</a:t>
            </a:r>
          </a:p>
          <a:p>
            <a:endParaRPr lang="en-US" dirty="0"/>
          </a:p>
          <a:p>
            <a:r>
              <a:rPr lang="en-US" sz="2600" dirty="0" smtClean="0"/>
              <a:t>Justin Wade</a:t>
            </a:r>
          </a:p>
          <a:p>
            <a:r>
              <a:rPr lang="en-US" sz="2600" dirty="0" smtClean="0">
                <a:hlinkClick r:id="rId3"/>
              </a:rPr>
              <a:t>Justinw@atg.wa.gov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Jonathan Mark</a:t>
            </a:r>
          </a:p>
          <a:p>
            <a:r>
              <a:rPr lang="en-US" sz="2600" dirty="0" smtClean="0">
                <a:hlinkClick r:id="rId4"/>
              </a:rPr>
              <a:t>JonathanM2@atg.wa.gov</a:t>
            </a:r>
            <a:endParaRPr lang="en-US" sz="2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2211571"/>
            <a:ext cx="838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algn="ctr"/>
            <a:r>
              <a:rPr lang="en-US" sz="2200" b="1" dirty="0"/>
              <a:t>Please contact the Assistant Attorney General for your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promoting robust competition</a:t>
            </a:r>
          </a:p>
          <a:p>
            <a:r>
              <a:rPr lang="en-US" dirty="0" smtClean="0"/>
              <a:t>Sherman Act</a:t>
            </a:r>
            <a:r>
              <a:rPr lang="en-US" dirty="0"/>
              <a:t> </a:t>
            </a:r>
            <a:r>
              <a:rPr lang="en-US" dirty="0" smtClean="0"/>
              <a:t>prohibits:</a:t>
            </a:r>
          </a:p>
          <a:p>
            <a:pPr lvl="1"/>
            <a:r>
              <a:rPr lang="en-US" sz="2400" dirty="0" smtClean="0"/>
              <a:t>cartels, </a:t>
            </a:r>
          </a:p>
          <a:p>
            <a:pPr lvl="1"/>
            <a:r>
              <a:rPr lang="en-US" sz="2400" dirty="0" smtClean="0"/>
              <a:t>price fixing</a:t>
            </a:r>
          </a:p>
          <a:p>
            <a:pPr lvl="1"/>
            <a:r>
              <a:rPr lang="en-US" sz="2400" dirty="0" smtClean="0"/>
              <a:t>practices that unreasonably restrain trade</a:t>
            </a:r>
          </a:p>
          <a:p>
            <a:r>
              <a:rPr lang="en-US" dirty="0"/>
              <a:t>The antitrust laws target conduct which unfairly tends to destroy competition </a:t>
            </a:r>
            <a:r>
              <a:rPr lang="en-US" dirty="0" smtClean="0"/>
              <a:t>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Antitrust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387781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Certain </a:t>
            </a:r>
            <a:r>
              <a:rPr lang="en-US" dirty="0"/>
              <a:t>acts are so harmful to competition that they are almost always </a:t>
            </a:r>
            <a:r>
              <a:rPr lang="en-US" dirty="0" smtClean="0"/>
              <a:t>illegal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Se Violations</a:t>
            </a:r>
            <a:endParaRPr lang="en-US" dirty="0"/>
          </a:p>
        </p:txBody>
      </p:sp>
      <p:pic>
        <p:nvPicPr>
          <p:cNvPr id="2052" name="Picture 4" descr="C:\Users\JustinW\Downloads\handcuffs-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6" y="2247484"/>
            <a:ext cx="2784764" cy="21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Rule of Reason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676423" y="3637110"/>
            <a:ext cx="2896906" cy="19694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12197" y="1753343"/>
            <a:ext cx="7086600" cy="4038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8348" y="5530334"/>
            <a:ext cx="335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Restraint on Trade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31573" y="879764"/>
            <a:ext cx="2699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Procompetitive Benefits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91000"/>
            <a:ext cx="2815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Anticompetitive Effects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9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45505" cy="2819400"/>
          </a:xfrm>
        </p:spPr>
        <p:txBody>
          <a:bodyPr/>
          <a:lstStyle/>
          <a:p>
            <a:r>
              <a:rPr lang="en-US" dirty="0" smtClean="0"/>
              <a:t>Sherman Act vs. state sovereignty</a:t>
            </a:r>
          </a:p>
          <a:p>
            <a:r>
              <a:rPr lang="en-US" dirty="0" smtClean="0"/>
              <a:t>1943 U.S. Supreme Court </a:t>
            </a:r>
            <a:r>
              <a:rPr lang="en-US" i="1" dirty="0" smtClean="0"/>
              <a:t>Parker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States allowed to restrain competition to promote other goals valued by citizens</a:t>
            </a:r>
          </a:p>
          <a:p>
            <a:r>
              <a:rPr lang="en-US" dirty="0" smtClean="0"/>
              <a:t>Antitrust lawsuits dismissed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Action Exemption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97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Q: Where a State authorizes regulatory and licensing boards to regulate their own professions,</a:t>
            </a:r>
            <a:r>
              <a:rPr lang="en-US" dirty="0"/>
              <a:t> </a:t>
            </a:r>
            <a:r>
              <a:rPr lang="en-US" dirty="0" smtClean="0"/>
              <a:t>is there antitrust immunity?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dirty="0" smtClean="0"/>
              <a:t>A:  “Not </a:t>
            </a:r>
            <a:r>
              <a:rPr lang="en-US" dirty="0"/>
              <a:t>necessarily,” and especially not where the board is controlled by members of the profession it </a:t>
            </a:r>
            <a:r>
              <a:rPr lang="en-US" dirty="0" smtClean="0"/>
              <a:t>regulates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State Regulatory and Licensing Boards?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NC Dental </a:t>
            </a:r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6491-FDF1-4380-9C5D-A271BA73A828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87" y="2414992"/>
            <a:ext cx="5024047" cy="33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A5E99DA0235489E0B7535474CBB65" ma:contentTypeVersion="0" ma:contentTypeDescription="Create a new document." ma:contentTypeScope="" ma:versionID="7fdf1ed94ad3d9173d78f7747ef11dce">
  <xsd:schema xmlns:xsd="http://www.w3.org/2001/XMLSchema" xmlns:xs="http://www.w3.org/2001/XMLSchema" xmlns:p="http://schemas.microsoft.com/office/2006/metadata/properties" xmlns:ns2="b4d55e9d-ed08-4674-99b7-5f91bec804b7" targetNamespace="http://schemas.microsoft.com/office/2006/metadata/properties" ma:root="true" ma:fieldsID="c8e82891a69392c54e6ddffeaff86af0" ns2:_="">
    <xsd:import namespace="b4d55e9d-ed08-4674-99b7-5f91bec804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55e9d-ed08-4674-99b7-5f91bec804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d55e9d-ed08-4674-99b7-5f91bec804b7">ZZD3657U62HA-3928-123</_dlc_DocId>
    <_dlc_DocIdUrl xmlns="b4d55e9d-ed08-4674-99b7-5f91bec804b7">
      <Url>http://ace/Divisions/Antitrust/NCDentalWorkgroup/_layouts/15/DocIdRedir.aspx?ID=ZZD3657U62HA-3928-123</Url>
      <Description>ZZD3657U62HA-3928-123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272B07-8EF3-4E38-82B0-F6092627D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55e9d-ed08-4674-99b7-5f91bec80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8D9229-CE51-440F-95B3-2E14D3AAE96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AE9971-DBF3-4EAD-A906-18D6A206796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4d55e9d-ed08-4674-99b7-5f91bec804b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CDCFC83-6E41-4FA9-9733-D2F2409AA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185</TotalTime>
  <Words>1290</Words>
  <Application>Microsoft Office PowerPoint</Application>
  <PresentationFormat>On-screen Show (4:3)</PresentationFormat>
  <Paragraphs>200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Book Antiqua</vt:lpstr>
      <vt:lpstr>Calibri</vt:lpstr>
      <vt:lpstr>Wingdings</vt:lpstr>
      <vt:lpstr>Hardcover</vt:lpstr>
      <vt:lpstr>HOW TEETH WHITENING CHANGED THE LANDSCAPE OF STATE BOARD ACTIONS</vt:lpstr>
      <vt:lpstr>North Carolina State Board of Dental Examiners  v. Federal Trade Commission     </vt:lpstr>
      <vt:lpstr>Antitrust Background</vt:lpstr>
      <vt:lpstr>Antitrust 101</vt:lpstr>
      <vt:lpstr>Per Se Violations</vt:lpstr>
      <vt:lpstr>Rule of Reason </vt:lpstr>
      <vt:lpstr>State Action Exemption</vt:lpstr>
      <vt:lpstr>What About State Regulatory and Licensing Boards?</vt:lpstr>
      <vt:lpstr>The NC Dental Decision</vt:lpstr>
      <vt:lpstr>NC Dental Facts</vt:lpstr>
      <vt:lpstr>NC Dental Procedural History</vt:lpstr>
      <vt:lpstr>Supreme Court Holding</vt:lpstr>
      <vt:lpstr>Effect of the Decision</vt:lpstr>
      <vt:lpstr>NC Dental Takeaway</vt:lpstr>
      <vt:lpstr>Invoking the State Action Exemption After NC Dental</vt:lpstr>
      <vt:lpstr>Defining Active Market Participant </vt:lpstr>
      <vt:lpstr>Defining Active Supervision</vt:lpstr>
      <vt:lpstr>What Is Not Active Supervision?</vt:lpstr>
      <vt:lpstr>FTC Guidelines for Active Supervision</vt:lpstr>
      <vt:lpstr>Don’t Forgot About Clear Articulation</vt:lpstr>
      <vt:lpstr>What Does This Mean for Licensing and Regulatory Boards?</vt:lpstr>
      <vt:lpstr>Pay Attention to Competitive Effects</vt:lpstr>
      <vt:lpstr>Watch Out!</vt:lpstr>
      <vt:lpstr>In the clear</vt:lpstr>
      <vt:lpstr>Still in the clear</vt:lpstr>
      <vt:lpstr>Still in the clear x 2</vt:lpstr>
      <vt:lpstr>Real-World Examples:  Virginia </vt:lpstr>
      <vt:lpstr>Real-World Examples: Texas</vt:lpstr>
      <vt:lpstr>Actions, Defense, Costs &amp; Judgment</vt:lpstr>
      <vt:lpstr>So now what?</vt:lpstr>
      <vt:lpstr>Contact Information:</vt:lpstr>
    </vt:vector>
  </TitlesOfParts>
  <Company>Office of the Attorney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TEETH WHITENING CHANGED THE LANDSCAPE OF STATE BOARD ACTIONS</dc:title>
  <dc:creator>Wade, Justin (ATG)</dc:creator>
  <cp:lastModifiedBy>Lagerberg, Elizabeth E (ATG)</cp:lastModifiedBy>
  <cp:revision>36</cp:revision>
  <cp:lastPrinted>2016-10-04T21:07:54Z</cp:lastPrinted>
  <dcterms:created xsi:type="dcterms:W3CDTF">2016-09-09T23:17:20Z</dcterms:created>
  <dcterms:modified xsi:type="dcterms:W3CDTF">2023-07-30T22:33:05Z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0x010100594A5E99DA0235489E0B7535474CBB65</vt:lpwstr>
  </property>
  <property fmtid="{D5CDD505-2E9C-101B-9397-08002B2CF9AE}" pid="3" name="_dlc_DocIdItemGuid">
    <vt:lpwstr>90a6533c-b586-47d2-90d2-d9b074b8a9d6</vt:lpwstr>
  </property>
  <property fmtid="{D5CDD505-2E9C-101B-9397-08002B2CF9AE}" pid="4" name="_AdHocReviewCycleID">
    <vt:i4>-1972300908</vt:i4>
  </property>
  <property fmtid="{D5CDD505-2E9C-101B-9397-08002B2CF9AE}" pid="5" name="_NewReviewCycle">
    <vt:lpwstr/>
  </property>
  <property fmtid="{D5CDD505-2E9C-101B-9397-08002B2CF9AE}" pid="6" name="_EmailSubject">
    <vt:lpwstr>Updated and corrected 10-4_NCDentalWorkGroup_StateActionTrainingforBoards.pptx</vt:lpwstr>
  </property>
  <property fmtid="{D5CDD505-2E9C-101B-9397-08002B2CF9AE}" pid="7" name="_AuthorEmail">
    <vt:lpwstr>BarbD@ATG.WA.GOV</vt:lpwstr>
  </property>
  <property fmtid="{D5CDD505-2E9C-101B-9397-08002B2CF9AE}" pid="8" name="_AuthorEmailDisplayName">
    <vt:lpwstr>Determan, Barb (ATG)</vt:lpwstr>
  </property>
  <property fmtid="{D5CDD505-2E9C-101B-9397-08002B2CF9AE}" pid="9" name="_PreviousAdHocReviewCycleID">
    <vt:i4>-1877118075</vt:i4>
  </property>
</Properties>
</file>